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65" r:id="rId2"/>
    <p:sldId id="258" r:id="rId3"/>
    <p:sldId id="269" r:id="rId4"/>
    <p:sldId id="260" r:id="rId5"/>
    <p:sldId id="261" r:id="rId6"/>
    <p:sldId id="263" r:id="rId7"/>
    <p:sldId id="264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4787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310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8675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79143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9509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9466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2894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4841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3329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256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5145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441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39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861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68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16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07FD8-3C70-48A8-B10C-05CE35A553B9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1752FF8-A2A8-4003-8EA1-0BEDCEBCCB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9150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fakenewsuofg.pythonanywhere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D284D-1C47-74B2-EBBF-CFCA0230F3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2121" y="618836"/>
            <a:ext cx="9087042" cy="4115490"/>
          </a:xfrm>
        </p:spPr>
        <p:txBody>
          <a:bodyPr/>
          <a:lstStyle/>
          <a:p>
            <a:pPr algn="l"/>
            <a:r>
              <a:rPr lang="en-GB" sz="4800" dirty="0"/>
              <a:t>Machine Learning models with </a:t>
            </a:r>
            <a:br>
              <a:rPr lang="lv-LV" sz="4800" dirty="0"/>
            </a:br>
            <a:r>
              <a:rPr lang="en-GB" sz="4800" dirty="0"/>
              <a:t>Natural Language Processing as a usable online tool for fake news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A9162E-5C06-501A-D680-60071955C0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2121" y="5142265"/>
            <a:ext cx="7766936" cy="1096899"/>
          </a:xfrm>
        </p:spPr>
        <p:txBody>
          <a:bodyPr/>
          <a:lstStyle/>
          <a:p>
            <a:pPr algn="l"/>
            <a:r>
              <a:rPr lang="en-GB" dirty="0"/>
              <a:t>2467273S</a:t>
            </a:r>
          </a:p>
        </p:txBody>
      </p:sp>
    </p:spTree>
    <p:extLst>
      <p:ext uri="{BB962C8B-B14F-4D97-AF65-F5344CB8AC3E}">
        <p14:creationId xmlns:p14="http://schemas.microsoft.com/office/powerpoint/2010/main" val="3427910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Isosceles Triangle 61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Isosceles Triangle 64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Isosceles Triangle 65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F7C945E-FCB4-799C-8F63-E1A12813E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861" y="2833077"/>
            <a:ext cx="7766936" cy="16463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400" dirty="0"/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2898500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610145D5-4115-2B94-9C33-08FDEF0628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60" r="-2" b="17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59B544-1E6C-2C89-BD86-DB2BE617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GB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1DA38-A1EB-C734-A0FB-4B11AF539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GB" dirty="0"/>
              <a:t>Fake News spread all over the Internet</a:t>
            </a:r>
          </a:p>
          <a:p>
            <a:r>
              <a:rPr lang="en-GB" dirty="0"/>
              <a:t>Twitter changing policies</a:t>
            </a:r>
          </a:p>
          <a:p>
            <a:r>
              <a:rPr lang="en-GB" dirty="0"/>
              <a:t>Human accuracy – 54%</a:t>
            </a:r>
          </a:p>
          <a:p>
            <a:r>
              <a:rPr lang="en-GB" dirty="0"/>
              <a:t>Trove of literature available online about similar models, but no tools available</a:t>
            </a:r>
          </a:p>
          <a:p>
            <a:endParaRPr lang="en-GB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0229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9735F-E4EA-9BA2-C0AE-4A82E743B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Requirements/Goals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5443C-26DB-EFB2-E6FC-19E09F835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72909"/>
            <a:ext cx="8596668" cy="3880773"/>
          </a:xfrm>
        </p:spPr>
        <p:txBody>
          <a:bodyPr/>
          <a:lstStyle/>
          <a:p>
            <a:r>
              <a:rPr lang="en-GB" dirty="0"/>
              <a:t>Must Have:</a:t>
            </a:r>
          </a:p>
          <a:p>
            <a:pPr lvl="1"/>
            <a:r>
              <a:rPr lang="en-GB" dirty="0"/>
              <a:t>Acquisition of a large dataset</a:t>
            </a:r>
          </a:p>
          <a:p>
            <a:pPr lvl="1"/>
            <a:r>
              <a:rPr lang="en-GB" dirty="0"/>
              <a:t>Two ML models using NLP</a:t>
            </a:r>
          </a:p>
          <a:p>
            <a:pPr lvl="1"/>
            <a:r>
              <a:rPr lang="en-GB" dirty="0"/>
              <a:t>Better than human performance (54%) for model prediction</a:t>
            </a:r>
          </a:p>
          <a:p>
            <a:r>
              <a:rPr lang="en-GB" dirty="0"/>
              <a:t>Should Have:</a:t>
            </a:r>
          </a:p>
          <a:p>
            <a:pPr lvl="1"/>
            <a:r>
              <a:rPr lang="en-GB" dirty="0"/>
              <a:t>Web Application as the tool</a:t>
            </a:r>
          </a:p>
          <a:p>
            <a:pPr lvl="1"/>
            <a:r>
              <a:rPr lang="en-GB" dirty="0"/>
              <a:t>Tool accessible to any online user</a:t>
            </a:r>
          </a:p>
          <a:p>
            <a:r>
              <a:rPr lang="en-GB" dirty="0"/>
              <a:t>Could Have</a:t>
            </a:r>
          </a:p>
          <a:p>
            <a:pPr lvl="1"/>
            <a:r>
              <a:rPr lang="en-GB" dirty="0"/>
              <a:t>User ability to choose model</a:t>
            </a:r>
          </a:p>
          <a:p>
            <a:pPr lvl="1"/>
            <a:r>
              <a:rPr lang="en-GB" dirty="0"/>
              <a:t>Multiple 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1734818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3F534F3-A2DD-7F74-F521-166EF7E576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499" y="2411274"/>
            <a:ext cx="6993773" cy="269260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9B544-1E6C-2C89-BD86-DB2BE617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n-GB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1DA38-A1EB-C734-A0FB-4B11AF539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Dataset analysis</a:t>
            </a:r>
          </a:p>
          <a:p>
            <a:r>
              <a:rPr lang="en-GB" dirty="0">
                <a:solidFill>
                  <a:schemeClr val="bg1"/>
                </a:solidFill>
              </a:rPr>
              <a:t>Information extraction</a:t>
            </a:r>
          </a:p>
          <a:p>
            <a:r>
              <a:rPr lang="en-GB" dirty="0">
                <a:solidFill>
                  <a:schemeClr val="bg1"/>
                </a:solidFill>
              </a:rPr>
              <a:t>Text transformation</a:t>
            </a:r>
          </a:p>
          <a:p>
            <a:r>
              <a:rPr lang="en-GB" dirty="0">
                <a:solidFill>
                  <a:schemeClr val="bg1"/>
                </a:solidFill>
              </a:rPr>
              <a:t>Model training</a:t>
            </a:r>
          </a:p>
          <a:p>
            <a:r>
              <a:rPr lang="en-GB" dirty="0">
                <a:solidFill>
                  <a:schemeClr val="bg1"/>
                </a:solidFill>
              </a:rPr>
              <a:t>Web application development</a:t>
            </a:r>
          </a:p>
          <a:p>
            <a:r>
              <a:rPr lang="en-GB" dirty="0">
                <a:solidFill>
                  <a:schemeClr val="bg1"/>
                </a:solidFill>
              </a:rPr>
              <a:t>Online domain</a:t>
            </a:r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4312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77DC996-CE1D-3CD1-8097-3D6920175C43}"/>
              </a:ext>
            </a:extLst>
          </p:cNvPr>
          <p:cNvSpPr/>
          <p:nvPr/>
        </p:nvSpPr>
        <p:spPr>
          <a:xfrm>
            <a:off x="858982" y="2272145"/>
            <a:ext cx="4378036" cy="295563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134B34-E900-20AC-607D-9A36B57FB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Two Machine Learning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8895E1-F139-0924-A87C-56BFF04DE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4684" y="1464068"/>
            <a:ext cx="4185623" cy="576262"/>
          </a:xfrm>
        </p:spPr>
        <p:txBody>
          <a:bodyPr/>
          <a:lstStyle/>
          <a:p>
            <a:pPr algn="ctr"/>
            <a:r>
              <a:rPr lang="en-GB" dirty="0"/>
              <a:t>Logistic Regression</a:t>
            </a:r>
          </a:p>
        </p:txBody>
      </p:sp>
      <p:pic>
        <p:nvPicPr>
          <p:cNvPr id="8" name="Content Placeholder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F6D7EB11-F8EE-DEAA-61BF-B4EA4E4D06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657" y="2347007"/>
            <a:ext cx="4184650" cy="2788676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42C26D-0C57-F65A-DC7C-630A24C3F0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366331" y="1464068"/>
            <a:ext cx="4185618" cy="576262"/>
          </a:xfrm>
        </p:spPr>
        <p:txBody>
          <a:bodyPr/>
          <a:lstStyle/>
          <a:p>
            <a:pPr algn="ctr"/>
            <a:r>
              <a:rPr lang="en-GB" dirty="0"/>
              <a:t>BERT</a:t>
            </a:r>
          </a:p>
        </p:txBody>
      </p:sp>
      <p:pic>
        <p:nvPicPr>
          <p:cNvPr id="10" name="Content Placeholder 9" descr="Diagram&#10;&#10;Description automatically generated">
            <a:extLst>
              <a:ext uri="{FF2B5EF4-FFF2-40B4-BE49-F238E27FC236}">
                <a16:creationId xmlns:a16="http://schemas.microsoft.com/office/drawing/2014/main" id="{81B9AAF6-3C5D-2808-1C46-7AB9F82E840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204" y="2272145"/>
            <a:ext cx="2385854" cy="3305175"/>
          </a:xfrm>
        </p:spPr>
      </p:pic>
    </p:spTree>
    <p:extLst>
      <p:ext uri="{BB962C8B-B14F-4D97-AF65-F5344CB8AC3E}">
        <p14:creationId xmlns:p14="http://schemas.microsoft.com/office/powerpoint/2010/main" val="1442031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12090C-2381-B4AA-A5A7-9AB24B5716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3B3114-5F3F-6138-AFB6-E87A1BACC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960" y="4171873"/>
            <a:ext cx="8596668" cy="860400"/>
          </a:xfrm>
        </p:spPr>
        <p:txBody>
          <a:bodyPr/>
          <a:lstStyle/>
          <a:p>
            <a:pPr algn="r"/>
            <a:r>
              <a:rPr lang="en-GB"/>
              <a:t>Demonstration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8625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42C58-2AFF-29BC-97AD-374668597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4A9B0-D545-3EE1-D784-13FBD764B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6" y="1597565"/>
            <a:ext cx="4258497" cy="576262"/>
          </a:xfrm>
        </p:spPr>
        <p:txBody>
          <a:bodyPr/>
          <a:lstStyle/>
          <a:p>
            <a:r>
              <a:rPr lang="en-GB" dirty="0"/>
              <a:t>Logistic Regression: </a:t>
            </a:r>
            <a:r>
              <a:rPr lang="en-GB" b="1" dirty="0"/>
              <a:t>82.6%</a:t>
            </a:r>
            <a:r>
              <a:rPr lang="en-GB" dirty="0"/>
              <a:t> F1</a:t>
            </a:r>
          </a:p>
        </p:txBody>
      </p:sp>
      <p:pic>
        <p:nvPicPr>
          <p:cNvPr id="8" name="Content Placeholder 7" descr="Chart, treemap chart&#10;&#10;Description automatically generated">
            <a:extLst>
              <a:ext uri="{FF2B5EF4-FFF2-40B4-BE49-F238E27FC236}">
                <a16:creationId xmlns:a16="http://schemas.microsoft.com/office/drawing/2014/main" id="{B5460BED-E686-7DA1-857C-EB2BD6CF94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58" y="2173432"/>
            <a:ext cx="3829277" cy="3897414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A4DCF1-C76B-67E5-2622-DA2F4E7785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88384" y="1597565"/>
            <a:ext cx="4185618" cy="576262"/>
          </a:xfrm>
        </p:spPr>
        <p:txBody>
          <a:bodyPr/>
          <a:lstStyle/>
          <a:p>
            <a:r>
              <a:rPr lang="en-GB" dirty="0"/>
              <a:t>BERT: </a:t>
            </a:r>
            <a:r>
              <a:rPr lang="en-GB" b="1" dirty="0"/>
              <a:t>99.4%</a:t>
            </a:r>
            <a:r>
              <a:rPr lang="en-GB" dirty="0"/>
              <a:t> F1</a:t>
            </a:r>
          </a:p>
        </p:txBody>
      </p:sp>
      <p:pic>
        <p:nvPicPr>
          <p:cNvPr id="10" name="Content Placeholder 9" descr="Chart, treemap chart&#10;&#10;Description automatically generated">
            <a:extLst>
              <a:ext uri="{FF2B5EF4-FFF2-40B4-BE49-F238E27FC236}">
                <a16:creationId xmlns:a16="http://schemas.microsoft.com/office/drawing/2014/main" id="{B5B8E5E9-4EE8-89F9-6C31-57078513357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484" y="2173432"/>
            <a:ext cx="3829277" cy="3897414"/>
          </a:xfrm>
        </p:spPr>
      </p:pic>
    </p:spTree>
    <p:extLst>
      <p:ext uri="{BB962C8B-B14F-4D97-AF65-F5344CB8AC3E}">
        <p14:creationId xmlns:p14="http://schemas.microsoft.com/office/powerpoint/2010/main" val="1309335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9735F-E4EA-9BA2-C0AE-4A82E743B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5443C-26DB-EFB2-E6FC-19E09F835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Include multilingual processing</a:t>
            </a:r>
          </a:p>
          <a:p>
            <a:r>
              <a:rPr lang="en-GB" dirty="0"/>
              <a:t>Fix skewed confusion matrix</a:t>
            </a:r>
          </a:p>
          <a:p>
            <a:r>
              <a:rPr lang="en-GB" dirty="0"/>
              <a:t>Reduce over-fitting:</a:t>
            </a:r>
          </a:p>
          <a:p>
            <a:pPr lvl="1"/>
            <a:r>
              <a:rPr lang="en-GB" dirty="0"/>
              <a:t>Include more diversity of Tweets</a:t>
            </a:r>
          </a:p>
          <a:p>
            <a:pPr lvl="1"/>
            <a:r>
              <a:rPr lang="en-GB" dirty="0"/>
              <a:t>Include a broader time period of the political landscape</a:t>
            </a:r>
          </a:p>
          <a:p>
            <a:pPr lvl="1"/>
            <a:r>
              <a:rPr lang="en-GB" dirty="0"/>
              <a:t>Standardise dataset for phrase appearance in different classes</a:t>
            </a:r>
          </a:p>
          <a:p>
            <a:r>
              <a:rPr lang="en-GB" dirty="0"/>
              <a:t>Introduce continuous training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5786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0EB45-7DA7-3ABF-8BBD-BD06AED72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ADBB1-C972-C543-7503-6F7BD9F14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Impressive scores for the dataset</a:t>
            </a:r>
          </a:p>
          <a:p>
            <a:r>
              <a:rPr lang="en-GB" dirty="0">
                <a:solidFill>
                  <a:schemeClr val="tx1"/>
                </a:solidFill>
              </a:rPr>
              <a:t>Generalisability could be improved</a:t>
            </a:r>
          </a:p>
          <a:p>
            <a:r>
              <a:rPr lang="en-GB" dirty="0">
                <a:solidFill>
                  <a:schemeClr val="tx1"/>
                </a:solidFill>
              </a:rPr>
              <a:t>Tool available online: </a:t>
            </a:r>
            <a:r>
              <a:rPr lang="en-GB" dirty="0">
                <a:hlinkClick r:id="rId2"/>
              </a:rPr>
              <a:t>http://fakenewsuofg.pythonanywhere.com/</a:t>
            </a:r>
            <a:r>
              <a:rPr lang="en-GB" dirty="0"/>
              <a:t> 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18705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</TotalTime>
  <Words>196</Words>
  <Application>Microsoft Office PowerPoint</Application>
  <PresentationFormat>Widescreen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Machine Learning models with  Natural Language Processing as a usable online tool for fake news detection</vt:lpstr>
      <vt:lpstr>Motivation</vt:lpstr>
      <vt:lpstr>Requirements/Goals</vt:lpstr>
      <vt:lpstr>Design</vt:lpstr>
      <vt:lpstr>Two Machine Learning Models</vt:lpstr>
      <vt:lpstr>Demonstration</vt:lpstr>
      <vt:lpstr>Evaluation</vt:lpstr>
      <vt:lpstr>Further Improvements</vt:lpstr>
      <vt:lpstr>Conclusion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models with  Natural Language Processing as a usable online tool for fake news identification</dc:title>
  <dc:creator>Karlis Siders</dc:creator>
  <cp:lastModifiedBy>Karlis Siders</cp:lastModifiedBy>
  <cp:revision>4</cp:revision>
  <dcterms:created xsi:type="dcterms:W3CDTF">2023-03-22T16:09:23Z</dcterms:created>
  <dcterms:modified xsi:type="dcterms:W3CDTF">2023-03-22T20:35:28Z</dcterms:modified>
</cp:coreProperties>
</file>

<file path=docProps/thumbnail.jpeg>
</file>